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0" r:id="rId14"/>
    <p:sldId id="266" r:id="rId15"/>
    <p:sldId id="267" r:id="rId16"/>
    <p:sldId id="268" r:id="rId17"/>
    <p:sldId id="271" r:id="rId18"/>
    <p:sldId id="26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0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17E8-6297-B523-80EB-D4589D18D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21BA3-1D5C-0FE2-7FBC-C06AB82C5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D8C6B-B1E4-9D86-0A23-8DB71721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30F98-8A37-A8EE-A2AE-E1C98996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0BB9-63B0-AF7B-F830-CC303AF2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37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EFC1-91D6-429C-0E40-EB1375C5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25D21-E300-3A30-4EE1-0C5C2FCA1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1EDC-30B3-78C4-C76C-D63E0FFB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9A4C3-E193-8B1B-7BF4-C6254FBF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2C574-57BF-635D-CA70-B6900093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9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A73C2-69F0-87C2-21F2-66E04E360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820F7-3756-6E5C-B706-558548BC2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4A86C-F71A-0042-71D6-F87224BA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6AEC-E71F-06D7-86D5-C4BB8977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050C-AC84-049F-4F8D-70A5B2E6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09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67B3-0A3D-3551-FF8B-14305A4E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059D-6E37-209C-2573-2821A3EB7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E1C1-A604-1D92-2C5C-05336390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8F4E-CD34-B1D3-BE08-AADB8AA8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A8066-CA61-6F47-BA8E-A8AF58E8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6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7382-DB95-E04E-8C19-527517FB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7E98D-C77E-A524-5936-99C978E91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C71B7-7F78-2EAF-7C37-6961FBBB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485E3-E903-F664-0850-80C5FD39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2FE8F-1B44-1983-4E04-E4660884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9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D20F-96E8-701F-7B24-B1B6122E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D0F7-7970-15AF-F4CB-4CF0FFA7E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BEDCD-52E1-73B7-8A5D-31CC7E6E8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2CBC2-95C5-66DE-4855-118E1BBC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C8354-752F-ABAA-ED2E-A215EE5E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A028E-91DA-3774-1578-1FC996CD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92DF-3FEE-DBE5-44C1-098703A0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B672B-2441-5BBC-1907-D85F70B09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B2508-1088-F41A-9141-7DBA1575F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D3CCF-AB49-9337-A6B5-324122FFB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135BE-E09E-5DDD-68F0-D8BC04687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472E4-B14D-1432-E8A7-78BF4F6E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72657-AAEB-AA21-4981-BC4C7E5D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12837-353D-2B75-AE19-67530861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03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3A1-BEC4-6734-20F7-DC544831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A3B7B-0B5F-930C-C2AC-F7C22257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8EC18-7A0D-FFC6-B39A-E1F399DF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68871-CE60-150A-8F65-B03EED9D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9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AD46A-48F4-C403-373C-FCC1348F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96B0A-1DAA-BB07-AC14-2B548996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7FFB2-3AA0-8781-5866-4041244C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51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1746-06BA-81EA-2F53-7D85B012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1C90-C952-277F-5ECB-05165A76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D0745-C734-3BBC-3FA3-5B43E5E36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71574-47EE-42D0-22F6-905F4F85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5393-841E-E23F-EC19-2EF6D834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0112B-08B3-1336-0C24-9E968979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77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455E-3415-ED5C-551A-691CA7AB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F2EFF-14E9-8CFC-F21B-45011C59A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C3319-3D37-0FE4-2266-3D48889F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D26D-2E20-2BC0-7767-3BE95836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5EB71-3636-0D15-6AB5-B09BDFCD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622B3-77CC-E74A-BBC4-022E2BF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72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C69E6-2E60-35F4-5361-E2D1719D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BFE01-30D8-313B-62FF-DBC5A163A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CE9EA-11A7-7590-5FFF-7F49D8833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15D98-E4D9-4151-BE0F-83EA888BF9F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94693-2C37-94B0-35F9-35D6DFA1D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D984F-4C31-9ECA-BC05-CBC9B45B3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7EA1-A8B4-4974-883B-03FABFAA24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06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1E60-A61E-3EF0-61A0-B6EE66062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- 3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B87DF-1A02-2CF1-47F1-81EAF34AC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34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ED6C-24D7-9FF2-F41A-7129BDF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206" y="1026943"/>
            <a:ext cx="2771336" cy="54863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32CC-4DC9-2D82-975C-6F3C01F1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95BD5-0643-8DAF-F661-3D195C4DC966}"/>
              </a:ext>
            </a:extLst>
          </p:cNvPr>
          <p:cNvSpPr txBox="1"/>
          <p:nvPr/>
        </p:nvSpPr>
        <p:spPr>
          <a:xfrm>
            <a:off x="0" y="0"/>
            <a:ext cx="7385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026FD-01CB-5DC7-D5E0-4E8EED60DF73}"/>
              </a:ext>
            </a:extLst>
          </p:cNvPr>
          <p:cNvSpPr txBox="1"/>
          <p:nvPr/>
        </p:nvSpPr>
        <p:spPr>
          <a:xfrm>
            <a:off x="0" y="-1"/>
            <a:ext cx="7385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endParaRPr lang="en-IN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CFA809-4F0E-CAB2-93D2-2EE10588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40" y="4917538"/>
            <a:ext cx="6160845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938849-785A-7C27-E3B6-F31B5A88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20E8-E2E0-A182-4C33-CA3C489A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9B870A-A5D0-F8DC-6014-783BFED96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5358826"/>
          </a:xfrm>
        </p:spPr>
      </p:pic>
    </p:spTree>
    <p:extLst>
      <p:ext uri="{BB962C8B-B14F-4D97-AF65-F5344CB8AC3E}">
        <p14:creationId xmlns:p14="http://schemas.microsoft.com/office/powerpoint/2010/main" val="729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2D4A-B8AC-CB75-786F-C7E54436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82226-EC17-8F7A-6FBD-547142E0C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61120" cy="6858000"/>
          </a:xfrm>
        </p:spPr>
      </p:pic>
    </p:spTree>
    <p:extLst>
      <p:ext uri="{BB962C8B-B14F-4D97-AF65-F5344CB8AC3E}">
        <p14:creationId xmlns:p14="http://schemas.microsoft.com/office/powerpoint/2010/main" val="346015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2C80-F301-6C98-F8CB-ED00A812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BA7898D6-07F5-AD39-095C-75C72CEEA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6983"/>
          <a:stretch/>
        </p:blipFill>
        <p:spPr>
          <a:xfrm>
            <a:off x="38100" y="320267"/>
            <a:ext cx="5406097" cy="4968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61EB0-AB52-98E9-B7D3-37546534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662"/>
          <a:stretch/>
        </p:blipFill>
        <p:spPr>
          <a:xfrm>
            <a:off x="5514242" y="89673"/>
            <a:ext cx="1908518" cy="4304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A7FDB-7EFB-D73D-37B9-ACA3F8A0B261}"/>
              </a:ext>
            </a:extLst>
          </p:cNvPr>
          <p:cNvSpPr txBox="1"/>
          <p:nvPr/>
        </p:nvSpPr>
        <p:spPr>
          <a:xfrm>
            <a:off x="0" y="719883"/>
            <a:ext cx="12153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given data, the probability of a rainy day is 60%, the probability of a sunny day is 40%, the probability of a cloudy day when it is rainy is 58%, and the probability of a cloudy day when it is sunny is 12%. Additionally, the probability of a cloudy day is 40%. Find the probability that it will rain if the day is cloudy.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8085A-0D50-53EA-EF10-3A3893485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1735547"/>
            <a:ext cx="6975451" cy="512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A2412B-1652-9CBA-0A4B-6F149B21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376" y="6056497"/>
            <a:ext cx="6297524" cy="801503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FE5A55D-5E81-7AFD-9923-982408E6E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51" y="3996955"/>
            <a:ext cx="4937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2BE649-2E99-8724-4C36-C60554D27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651" y="3996955"/>
            <a:ext cx="4925148" cy="737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70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2A19-7C36-684A-E296-B4BC3D0E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C2084-699D-07D8-38DD-49884505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70" y="3796741"/>
            <a:ext cx="6229130" cy="306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65DBC-621E-57BC-48FD-77343D9A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817"/>
            <a:ext cx="2110546" cy="510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1A23551-53F2-6602-99D3-1647DC5F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620432"/>
            <a:ext cx="5982482" cy="4064109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2AA355-39DC-891E-DF24-2C2A8CEB5339}"/>
              </a:ext>
            </a:extLst>
          </p:cNvPr>
          <p:cNvSpPr txBox="1"/>
          <p:nvPr/>
        </p:nvSpPr>
        <p:spPr>
          <a:xfrm>
            <a:off x="5148775" y="1583931"/>
            <a:ext cx="6418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09BEB0-4EE8-A11B-DFFD-632F9415A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942" y="1558327"/>
            <a:ext cx="6549758" cy="1629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73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C5FD-394D-041C-C759-5DFD6351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516EB-2545-A222-A67B-5DDCAA9F3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901351" cy="386861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BF13F-3D5E-92F3-232C-8BBBAC34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429000"/>
            <a:ext cx="67056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6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3D9F-1C33-0395-56C3-27DDEE27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D8370B-5F52-125F-B748-A9C2D2106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397218" cy="6858000"/>
          </a:xfrm>
        </p:spPr>
      </p:pic>
    </p:spTree>
    <p:extLst>
      <p:ext uri="{BB962C8B-B14F-4D97-AF65-F5344CB8AC3E}">
        <p14:creationId xmlns:p14="http://schemas.microsoft.com/office/powerpoint/2010/main" val="280526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C3BC-568B-1B2F-F55C-A01C0F00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69F083-F87B-6C19-2B9D-381449549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8345"/>
            <a:ext cx="12192000" cy="5627396"/>
          </a:xfrm>
        </p:spPr>
      </p:pic>
    </p:spTree>
    <p:extLst>
      <p:ext uri="{BB962C8B-B14F-4D97-AF65-F5344CB8AC3E}">
        <p14:creationId xmlns:p14="http://schemas.microsoft.com/office/powerpoint/2010/main" val="301873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EFA0-3E1E-1682-44B7-FDC809B5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383D6-C15B-6A8C-A8B4-26A3EE369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91446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784C3-A660-5DD5-C8C5-8456C3A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6" y="5740253"/>
            <a:ext cx="4937760" cy="752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474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5BFA-69B4-93F1-07C9-2C01CDCA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C50DD1-31A6-3EFF-65C5-D2C3C613F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17"/>
            <a:ext cx="12192000" cy="6791765"/>
          </a:xfrm>
        </p:spPr>
      </p:pic>
    </p:spTree>
    <p:extLst>
      <p:ext uri="{BB962C8B-B14F-4D97-AF65-F5344CB8AC3E}">
        <p14:creationId xmlns:p14="http://schemas.microsoft.com/office/powerpoint/2010/main" val="6012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A201-FCE7-6A8F-B91F-F291D445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9582A-9452-B69A-ADE8-976A8B3A4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0974"/>
          <a:stretch/>
        </p:blipFill>
        <p:spPr>
          <a:xfrm>
            <a:off x="0" y="0"/>
            <a:ext cx="12192000" cy="61897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BE3DAD2-72B4-57FE-5CE8-58610D0F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6" y="618978"/>
            <a:ext cx="9875519" cy="62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0E94-132B-3977-4FC5-26DCCED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68103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solve another example (Naïve Bytes):-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3080-6F2D-8CF3-70BB-6037B521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C966F-4577-3BE4-B78D-46FA8851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4" b="86012"/>
          <a:stretch/>
        </p:blipFill>
        <p:spPr>
          <a:xfrm>
            <a:off x="126609" y="572293"/>
            <a:ext cx="9720776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A2EBD-95FD-121B-19B1-BDE6BF73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98"/>
          <a:stretch/>
        </p:blipFill>
        <p:spPr>
          <a:xfrm>
            <a:off x="21101" y="1364566"/>
            <a:ext cx="12170899" cy="50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6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C70D-D831-A9BB-E2CA-B3FAE361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D14B2-10EF-561E-8A17-A1C784FB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975188" cy="6874309"/>
          </a:xfrm>
        </p:spPr>
      </p:pic>
    </p:spTree>
    <p:extLst>
      <p:ext uri="{BB962C8B-B14F-4D97-AF65-F5344CB8AC3E}">
        <p14:creationId xmlns:p14="http://schemas.microsoft.com/office/powerpoint/2010/main" val="143640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1280-A3A0-54D6-CE64-2B07535D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4AB0F-2094-1BE8-4095-5B0D556A8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100603" cy="48535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DF7C4-5C3C-6B01-356B-05833A06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8" y="5167312"/>
            <a:ext cx="8519347" cy="1325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83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4E0D-94F0-6CDD-7C26-A909E514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25761-069D-5863-004E-2BD27B27E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2524"/>
            <a:ext cx="12192000" cy="42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2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ABCC-0641-84B1-F36D-94529CE2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CB72BC-6048-ABCE-9107-4A140B2CA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784369" cy="35872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2B3EA-1F21-CF95-FBE5-94D38D66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35" y="3644791"/>
            <a:ext cx="7254565" cy="32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2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B052-CE2E-7730-BB9B-5E4E8A4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42D3B-6D85-3B89-90CC-FB088E675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73" y="582753"/>
            <a:ext cx="11369131" cy="5692494"/>
          </a:xfrm>
        </p:spPr>
      </p:pic>
    </p:spTree>
    <p:extLst>
      <p:ext uri="{BB962C8B-B14F-4D97-AF65-F5344CB8AC3E}">
        <p14:creationId xmlns:p14="http://schemas.microsoft.com/office/powerpoint/2010/main" val="299343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761D-4157-8AC2-D6DC-B2F8EF28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55284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of a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E2B14-90CA-9476-EB0C-1710AF4DF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92" y="1352708"/>
            <a:ext cx="11724215" cy="2564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99AA2-B7D1-8FCE-D838-F472C0FF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23" y="4007300"/>
            <a:ext cx="11724215" cy="26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1CC030-AD45-8194-CF5E-5F19B8A335DC}"/>
              </a:ext>
            </a:extLst>
          </p:cNvPr>
          <p:cNvSpPr txBox="1"/>
          <p:nvPr/>
        </p:nvSpPr>
        <p:spPr>
          <a:xfrm>
            <a:off x="27530" y="55284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before understanding the diagnostics of a classifier, let's first understand how a model is created after dividing a dataset into two parts.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6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AF0-A9F7-E688-4958-F212607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9E316-7E9E-698F-8764-9E99733B9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2392"/>
            <a:ext cx="12192000" cy="5313215"/>
          </a:xfrm>
        </p:spPr>
      </p:pic>
    </p:spTree>
    <p:extLst>
      <p:ext uri="{BB962C8B-B14F-4D97-AF65-F5344CB8AC3E}">
        <p14:creationId xmlns:p14="http://schemas.microsoft.com/office/powerpoint/2010/main" val="153384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039B-5210-7E17-F77C-D89E1132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B148-20A3-EEF6-A6DA-0FD092F6C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AFB84-7AA6-C994-0EAC-4DDFBCCF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15600" cy="293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19121-8F0F-719A-64C7-510B1215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2" y="3355117"/>
            <a:ext cx="5449545" cy="1442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8FFA6-19CD-A94E-E2CA-771C05E2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7994"/>
            <a:ext cx="8964841" cy="2060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1FED0-465F-F769-2C8F-C9188E3F8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7520"/>
            <a:ext cx="8642913" cy="3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0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4BF-6610-19FF-2E73-6904530A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D2F7CB-F06F-12B6-FC7A-72A97F0D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063A-1B4F-B9A4-7FE5-C025E427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7304A-8F7E-1064-EDBB-5A0F9FDA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D3A9-52F9-F53B-6029-71314ACF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21F2E14-BFDA-9AAB-A269-2D2A79D2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648"/>
          <a:stretch/>
        </p:blipFill>
        <p:spPr bwMode="auto">
          <a:xfrm>
            <a:off x="0" y="0"/>
            <a:ext cx="9777046" cy="1979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EE9657-9A84-AAAF-342C-1652D73D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2055813"/>
            <a:ext cx="8108852" cy="45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3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4715-8BAF-0FB5-F47C-BA7186FF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AFBB5-710C-9DCE-6B26-99FF0B779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1978"/>
          <a:stretch/>
        </p:blipFill>
        <p:spPr>
          <a:xfrm>
            <a:off x="0" y="365125"/>
            <a:ext cx="11635056" cy="424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F2D68-5318-5F56-2B72-955F269E1694}"/>
              </a:ext>
            </a:extLst>
          </p:cNvPr>
          <p:cNvSpPr txBox="1"/>
          <p:nvPr/>
        </p:nvSpPr>
        <p:spPr>
          <a:xfrm>
            <a:off x="0" y="476666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Specificity, and F1-score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all above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model is generally considered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is kept as a threshold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determine whether the model performs well. In this example, all are above 80%, so the model is good and can be launched.</a:t>
            </a:r>
          </a:p>
        </p:txBody>
      </p:sp>
    </p:spTree>
    <p:extLst>
      <p:ext uri="{BB962C8B-B14F-4D97-AF65-F5344CB8AC3E}">
        <p14:creationId xmlns:p14="http://schemas.microsoft.com/office/powerpoint/2010/main" val="88773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E237-C48D-D344-9A4C-0F4A303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576774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numerical example:-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B96E5-2B29-8943-A20B-C7DF9F17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1441"/>
            <a:ext cx="7680960" cy="2575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2F78-29AA-3E5D-970B-864268D8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0976"/>
            <a:ext cx="7149370" cy="32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47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9125-A626-244E-0B5B-2417B6E3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5FC69-883B-AA00-0FF8-FD4ECD70A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77" y="140411"/>
            <a:ext cx="7385538" cy="181018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71FB8DA-BE31-EECE-FBBD-6CD6A256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" y="2175305"/>
            <a:ext cx="8834511" cy="44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14E4-7B52-A5E0-0DD7-62053554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"/>
            <a:ext cx="10515600" cy="815925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DA78-35B6-5AD3-B844-45D8A60B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D72F-1B66-5D53-50B6-1E3598E85A18}"/>
              </a:ext>
            </a:extLst>
          </p:cNvPr>
          <p:cNvSpPr txBox="1"/>
          <p:nvPr/>
        </p:nvSpPr>
        <p:spPr>
          <a:xfrm>
            <a:off x="98474" y="1060864"/>
            <a:ext cx="9147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0421F-A5B5-7991-FA29-E880F5C8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446"/>
            <a:ext cx="9835632" cy="275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AB2EA-306C-3AB9-8495-52AEF694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1325"/>
            <a:ext cx="6921306" cy="32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736A-7C23-853A-F9E3-B3C3FEC6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28FD6B-D2D8-B6B0-AA13-24C8C86E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1795"/>
          <a:stretch/>
        </p:blipFill>
        <p:spPr>
          <a:xfrm>
            <a:off x="0" y="0"/>
            <a:ext cx="11855262" cy="6858000"/>
          </a:xfrm>
        </p:spPr>
      </p:pic>
    </p:spTree>
    <p:extLst>
      <p:ext uri="{BB962C8B-B14F-4D97-AF65-F5344CB8AC3E}">
        <p14:creationId xmlns:p14="http://schemas.microsoft.com/office/powerpoint/2010/main" val="17195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9DA1-6257-C485-0A39-CB858E7E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27105D-DB6F-342E-C6B5-AE569E346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8679765" cy="54387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1FE5E-6F5A-63D7-100B-1B4CD462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773"/>
            <a:ext cx="6096000" cy="14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6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5B54-2FBD-3A7B-434B-CFF2F4DB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2DCB2-BB0B-9DB0-9DD4-F0212A1B8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861452" cy="6858319"/>
          </a:xfrm>
        </p:spPr>
      </p:pic>
    </p:spTree>
    <p:extLst>
      <p:ext uri="{BB962C8B-B14F-4D97-AF65-F5344CB8AC3E}">
        <p14:creationId xmlns:p14="http://schemas.microsoft.com/office/powerpoint/2010/main" val="4012607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8B2E-C5E3-2909-17C8-00BCE4CA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BB10F-7533-4D83-2F6F-EC6324F4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941234" cy="9815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29DD3-5743-C459-283A-CB633A99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832"/>
            <a:ext cx="8949907" cy="2545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CB1C-4098-BB1A-5B25-E8068E78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5988"/>
            <a:ext cx="6535439" cy="2019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33546-1057-6DF2-2254-48AEFDFA5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593" y="4991969"/>
            <a:ext cx="7371472" cy="1746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47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8762-3ABD-3FD7-330A-84729268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6833-1E6E-BA8D-B335-835E3C5C3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063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3 documents after preprocessing (removing stop words, punctuation, and converting to lowercase):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Doc1: "The Machine learning is amazing!"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Doc2: "Deep learning is the Subset of Machine learning"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Doc3: "Artificial Intelligence is related to machine Learning."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TF-IDF algorithm, determine the most important term in the documents.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9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A71-B92A-C221-7CE9-853E3BAD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05B8-7A4D-E68A-BB3E-24337C02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934"/>
            <a:ext cx="11353800" cy="61330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373D27-8E41-8299-C9A1-E773957DF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2AA1F-E2A5-F590-21EA-6E5ED35E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34"/>
            <a:ext cx="12192000" cy="6814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B71AFD-869B-3405-66D4-6B826006A1F0}"/>
              </a:ext>
            </a:extLst>
          </p:cNvPr>
          <p:cNvSpPr txBox="1"/>
          <p:nvPr/>
        </p:nvSpPr>
        <p:spPr>
          <a:xfrm>
            <a:off x="8421858" y="5534561"/>
            <a:ext cx="37701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structured approach converts the dataset into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helping to classify loan approvals based on various factors.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4B3B2-4CB4-0ABF-6154-A655ECF8661C}"/>
              </a:ext>
            </a:extLst>
          </p:cNvPr>
          <p:cNvSpPr txBox="1"/>
          <p:nvPr/>
        </p:nvSpPr>
        <p:spPr>
          <a:xfrm>
            <a:off x="0" y="-4208"/>
            <a:ext cx="6257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the dataset given below:</a:t>
            </a:r>
          </a:p>
        </p:txBody>
      </p:sp>
    </p:spTree>
    <p:extLst>
      <p:ext uri="{BB962C8B-B14F-4D97-AF65-F5344CB8AC3E}">
        <p14:creationId xmlns:p14="http://schemas.microsoft.com/office/powerpoint/2010/main" val="186887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9933-344E-7BEF-DC8A-EF1BD02D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BF8859-300E-4106-C782-A738B96B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F5EFB-E2D6-9A00-B56A-E4634C1A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42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9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EE6E-CC6C-B122-E183-34D86132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CDCD0-F8C5-EA74-C459-78FC9315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74191" cy="6858000"/>
          </a:xfrm>
        </p:spPr>
      </p:pic>
    </p:spTree>
    <p:extLst>
      <p:ext uri="{BB962C8B-B14F-4D97-AF65-F5344CB8AC3E}">
        <p14:creationId xmlns:p14="http://schemas.microsoft.com/office/powerpoint/2010/main" val="410344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54E9-91F2-F3FD-0C26-1E92759E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7CE61-8FEA-FF8C-B398-548168E3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77" y="182881"/>
            <a:ext cx="11887200" cy="6513342"/>
          </a:xfrm>
        </p:spPr>
      </p:pic>
    </p:spTree>
    <p:extLst>
      <p:ext uri="{BB962C8B-B14F-4D97-AF65-F5344CB8AC3E}">
        <p14:creationId xmlns:p14="http://schemas.microsoft.com/office/powerpoint/2010/main" val="3551519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2858-FCB3-EAC4-CD26-685DCCC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B966D-E78D-99F2-C4AE-4777E8F38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36738"/>
            <a:ext cx="11493305" cy="4846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AD82C-606D-5FC4-8BD3-8798125E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81"/>
            <a:ext cx="10747717" cy="16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2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75B5-B593-F577-3EC2-4D4BAB48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2A2AC-FE1F-4758-3BBF-B80010ED2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2805"/>
            <a:ext cx="11602744" cy="49351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C68BF-8C43-D0D5-AE9E-59A3E93C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1757841" cy="19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9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4DB2-5314-D42C-F6E2-01A8ED3A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8AA60-984D-19CC-3605-2C3C6DC1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8954"/>
            <a:ext cx="12192000" cy="4503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52013-9CD8-EC35-4A72-C37B98A4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8" y="424668"/>
            <a:ext cx="8947544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0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2C74-CC45-E248-35B3-D8EDBE4D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5923C-60BA-17A3-ECCF-2185EA7F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224"/>
            <a:ext cx="12192000" cy="5543306"/>
          </a:xfrm>
        </p:spPr>
      </p:pic>
    </p:spTree>
    <p:extLst>
      <p:ext uri="{BB962C8B-B14F-4D97-AF65-F5344CB8AC3E}">
        <p14:creationId xmlns:p14="http://schemas.microsoft.com/office/powerpoint/2010/main" val="2341220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63CA-F0D6-D883-3D46-C19C825A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4061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50C2-CC41-9A0E-C38F-BC24772B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CD769-0A2A-F740-E37C-6BF93425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8" y="844062"/>
            <a:ext cx="12067882" cy="271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22A44-4331-F123-1075-74BF761D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197" y="3133578"/>
            <a:ext cx="7358005" cy="37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6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F281-7F12-6330-0831-70E9987A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48DECD-0290-8642-D460-9AF621850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972"/>
            <a:ext cx="10222840" cy="576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1A7A3-E071-04DB-8E5F-6FCF7D2D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7746"/>
            <a:ext cx="3516923" cy="26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9532B-01ED-72F7-D523-B8F488DC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3681423" y="2683224"/>
            <a:ext cx="3188458" cy="455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4D6E2-00A6-0D3E-7F78-5B895C6C0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1112"/>
            <a:ext cx="6085032" cy="538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C4707-AE41-A38D-E108-903A39326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3" y="3948760"/>
            <a:ext cx="7334176" cy="2878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4A6DDD-0A56-F806-9AF8-3E630581430B}"/>
              </a:ext>
            </a:extLst>
          </p:cNvPr>
          <p:cNvSpPr txBox="1"/>
          <p:nvPr/>
        </p:nvSpPr>
        <p:spPr>
          <a:xfrm>
            <a:off x="5820508" y="3440216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: Daily Weather Record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EBC68E-7AF3-AE4D-7CF9-27CD29B0B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480" y="5526648"/>
            <a:ext cx="3693320" cy="461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264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85A3-92F8-601F-1920-B8F3D38A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92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Box-Jenkins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4679-6D6D-81B3-28F2-3BE2C78D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6C6E-D88B-7D7D-3298-2B793933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7807569" cy="61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8FE5-CA63-41AC-FB05-20B4E3E5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4FB111-5134-53F7-581B-3896217E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2584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B657-2147-69B7-1581-1129FDBF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B962C-76B0-7CED-F6A2-D6E38F23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32320" cy="58445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6FB07-A77C-3B75-75C8-24BC8CCF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94" y="4346917"/>
            <a:ext cx="6473405" cy="23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0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38C5-AC41-36BB-D1F7-D4BC4AFB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4406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21A57-F8A1-DE59-1416-397C14928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6083"/>
            <a:ext cx="7095082" cy="226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F8E69-10E1-FE9A-585D-40E20AE4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7681"/>
            <a:ext cx="7821637" cy="37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3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54A-C82A-120D-BFD0-FEA39370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 want to use ARIMA to predict the sales for the 6th month. 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36DCC-A05A-CE63-5254-DA6093F7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3F8A3-98B3-9370-9131-E4FDBC41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6096000" cy="319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BD08F-45C9-9392-BDE9-FDEAE4EB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70984"/>
            <a:ext cx="8158703" cy="31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DB86-6BAF-56FD-E820-451E8D5E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02A42-3BBF-30CA-81AF-EF31C51A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381"/>
            <a:ext cx="12184763" cy="70246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89D141-02D4-3FD3-8567-A58AB0AA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24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F77162-9D09-6071-A535-96370E09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" y="131714"/>
            <a:ext cx="9084575" cy="30948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AD0C5F-02E8-4077-3CE4-71438380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7" y="4332616"/>
            <a:ext cx="7715250" cy="276225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2C07EE05-5A9A-ECDD-E0D6-92B71D9BE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7" y="4958833"/>
            <a:ext cx="6079549" cy="16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A642-CAE8-35DE-87AC-81E5FD68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118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8505B-7BCE-DEFD-D8D7-3470484E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099"/>
          <a:stretch/>
        </p:blipFill>
        <p:spPr>
          <a:xfrm>
            <a:off x="0" y="534572"/>
            <a:ext cx="12192000" cy="63234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7711A-5E50-5FB6-4ECE-EA4CF9F6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326"/>
            <a:ext cx="11369962" cy="8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6FB2-2371-F9D7-3603-F531A629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2B5923-D0A3-9118-9FB1-CA48F4315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518"/>
            <a:ext cx="12192000" cy="68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8AD-58BA-61EB-3873-B7D9DD6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3D6BA4-8FBA-0E4F-2C54-4A1EDB9E3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3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DC8D-244D-BDEB-ED6D-D2D21B76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7AB9C-8872-A80D-16B3-ABD6E527D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2615"/>
          <a:stretch/>
        </p:blipFill>
        <p:spPr>
          <a:xfrm>
            <a:off x="0" y="0"/>
            <a:ext cx="12192000" cy="506437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F12842A-41CA-F67A-5AD5-5457B56B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2230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understanding connection between Naïve Bayes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Bayes' theorem, let's understand different types of probability.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D08F7-C346-DD82-630A-D11C41B7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05"/>
          <a:stretch/>
        </p:blipFill>
        <p:spPr>
          <a:xfrm>
            <a:off x="1" y="871562"/>
            <a:ext cx="7568418" cy="59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7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386</Words>
  <Application>Microsoft Office PowerPoint</Application>
  <PresentationFormat>Widescreen</PresentationFormat>
  <Paragraphs>88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Unit - 3</vt:lpstr>
      <vt:lpstr> </vt:lpstr>
      <vt:lpstr> </vt:lpstr>
      <vt:lpstr> </vt:lpstr>
      <vt:lpstr> </vt:lpstr>
      <vt:lpstr>Naïve Bayes </vt:lpstr>
      <vt:lpstr> </vt:lpstr>
      <vt:lpstr> </vt:lpstr>
      <vt:lpstr> </vt:lpstr>
      <vt:lpstr> </vt:lpstr>
      <vt:lpstr> </vt:lpstr>
      <vt:lpstr> </vt:lpstr>
      <vt:lpstr> </vt:lpstr>
      <vt:lpstr>  </vt:lpstr>
      <vt:lpstr> </vt:lpstr>
      <vt:lpstr> </vt:lpstr>
      <vt:lpstr> </vt:lpstr>
      <vt:lpstr> </vt:lpstr>
      <vt:lpstr> </vt:lpstr>
      <vt:lpstr>Let’s solve another example (Naïve Bytes):-</vt:lpstr>
      <vt:lpstr> </vt:lpstr>
      <vt:lpstr> </vt:lpstr>
      <vt:lpstr> </vt:lpstr>
      <vt:lpstr> </vt:lpstr>
      <vt:lpstr> </vt:lpstr>
      <vt:lpstr>Diagnostics of a Classifier</vt:lpstr>
      <vt:lpstr> </vt:lpstr>
      <vt:lpstr> </vt:lpstr>
      <vt:lpstr> </vt:lpstr>
      <vt:lpstr> </vt:lpstr>
      <vt:lpstr> </vt:lpstr>
      <vt:lpstr>Another numerical example:-</vt:lpstr>
      <vt:lpstr> </vt:lpstr>
      <vt:lpstr>Text Analysis</vt:lpstr>
      <vt:lpstr> </vt:lpstr>
      <vt:lpstr> </vt:lpstr>
      <vt:lpstr> </vt:lpstr>
      <vt:lpstr> </vt:lpstr>
      <vt:lpstr>TF-IDF</vt:lpstr>
      <vt:lpstr> </vt:lpstr>
      <vt:lpstr> </vt:lpstr>
      <vt:lpstr> </vt:lpstr>
      <vt:lpstr> </vt:lpstr>
      <vt:lpstr> </vt:lpstr>
      <vt:lpstr>  </vt:lpstr>
      <vt:lpstr> </vt:lpstr>
      <vt:lpstr>Time Series Analysis</vt:lpstr>
      <vt:lpstr> </vt:lpstr>
      <vt:lpstr>Box-Jenkins Methodology</vt:lpstr>
      <vt:lpstr> </vt:lpstr>
      <vt:lpstr>ARIMA </vt:lpstr>
      <vt:lpstr>For example, I want to use ARIMA to predict the sales for the 6th month. 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Pratiksha Panda</dc:creator>
  <cp:lastModifiedBy>Pratiksha Panda</cp:lastModifiedBy>
  <cp:revision>73</cp:revision>
  <dcterms:created xsi:type="dcterms:W3CDTF">2025-03-12T14:57:35Z</dcterms:created>
  <dcterms:modified xsi:type="dcterms:W3CDTF">2025-03-25T17:10:31Z</dcterms:modified>
</cp:coreProperties>
</file>